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4" r:id="rId8"/>
    <p:sldId id="262" r:id="rId9"/>
    <p:sldId id="265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38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79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46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1461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564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15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031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02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0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1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15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851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59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06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47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745F8DF-8FA9-45BC-AC0C-DEE2097D36C0}" type="datetimeFigureOut">
              <a:rPr lang="en-US" smtClean="0"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D41D1-2F97-40FE-801D-3AD241A8E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082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ocs.github.com/en/authentication/keeping-your-account-and-data-secure/managing-your-personal-access-tokens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17470-D4E5-EF9D-D7C7-9B26AA5DC2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Collaboration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B1FE95-1B81-DAAC-3998-C9B4CC2817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14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BA303-9481-F956-EBD5-4A6DC9F91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449446"/>
            <a:ext cx="9744075" cy="48237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C938D8-8150-5FDF-48EF-87FDEC65C5FB}"/>
              </a:ext>
            </a:extLst>
          </p:cNvPr>
          <p:cNvSpPr txBox="1"/>
          <p:nvPr/>
        </p:nvSpPr>
        <p:spPr>
          <a:xfrm>
            <a:off x="1162049" y="832473"/>
            <a:ext cx="7877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Collaborators can see the same repository. </a:t>
            </a:r>
          </a:p>
        </p:txBody>
      </p:sp>
    </p:spTree>
    <p:extLst>
      <p:ext uri="{BB962C8B-B14F-4D97-AF65-F5344CB8AC3E}">
        <p14:creationId xmlns:p14="http://schemas.microsoft.com/office/powerpoint/2010/main" val="1174857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A923-9334-F8DC-85DC-7995E5CC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Cloning a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EFDCF3-896F-AB01-F3EB-87A6DD51E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15" y="1929449"/>
            <a:ext cx="6785810" cy="3513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342D66-8877-0CE0-5EDF-9C684B47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27" y="1577024"/>
            <a:ext cx="5332858" cy="3075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2077FF-52B6-855B-986F-9A3E82B2B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826" y="3686344"/>
            <a:ext cx="5300013" cy="27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46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5E1AB3-C612-F756-30F5-70A6D4749A9C}"/>
              </a:ext>
            </a:extLst>
          </p:cNvPr>
          <p:cNvSpPr txBox="1"/>
          <p:nvPr/>
        </p:nvSpPr>
        <p:spPr>
          <a:xfrm>
            <a:off x="7843383" y="1772465"/>
            <a:ext cx="387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 there is a single commit.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461319-1BDB-EACF-FB98-C74E3D79C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16" y="1694343"/>
            <a:ext cx="7266667" cy="4190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D7AD00-8BCD-74B6-7719-7DDC5F74383B}"/>
              </a:ext>
            </a:extLst>
          </p:cNvPr>
          <p:cNvSpPr txBox="1"/>
          <p:nvPr/>
        </p:nvSpPr>
        <p:spPr>
          <a:xfrm>
            <a:off x="7843382" y="2496918"/>
            <a:ext cx="413906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‘HEAD -&gt; main’: in the local (cloned) branch, HEAD is pointing to the main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‘origin’ means remote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‘origin/main’ means the local repository is referring to the main branch of remote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‘origin/HEAD’ means the HEAD pointer of the origin (remote) repository is pointing to the current commit/snapshot. </a:t>
            </a:r>
          </a:p>
        </p:txBody>
      </p:sp>
    </p:spTree>
    <p:extLst>
      <p:ext uri="{BB962C8B-B14F-4D97-AF65-F5344CB8AC3E}">
        <p14:creationId xmlns:p14="http://schemas.microsoft.com/office/powerpoint/2010/main" val="3019880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24041-F22D-4E3F-1D5F-433CD9DD2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16" y="1771912"/>
            <a:ext cx="7266667" cy="41904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4933F5-E0C7-FDE4-E030-484C1ACF7711}"/>
              </a:ext>
            </a:extLst>
          </p:cNvPr>
          <p:cNvSpPr txBox="1"/>
          <p:nvPr/>
        </p:nvSpPr>
        <p:spPr>
          <a:xfrm>
            <a:off x="7628616" y="2916018"/>
            <a:ext cx="4139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remote’ shows remote repositories.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single branch in local repository. </a:t>
            </a:r>
          </a:p>
        </p:txBody>
      </p:sp>
    </p:spTree>
    <p:extLst>
      <p:ext uri="{BB962C8B-B14F-4D97-AF65-F5344CB8AC3E}">
        <p14:creationId xmlns:p14="http://schemas.microsoft.com/office/powerpoint/2010/main" val="3917972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2C6EA-B683-A2FD-F97E-31BE6FAB3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2343F7-A5CE-23E5-FBCF-63E52E9A0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52837"/>
            <a:ext cx="4431148" cy="1799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4D5BEA-541B-7217-4403-7A3332B7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9383" y="1552836"/>
            <a:ext cx="4466121" cy="1799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E8EC89-F888-6682-4870-C6E8A8629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9383" y="3966553"/>
            <a:ext cx="4466121" cy="17771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C240548C-B512-DCC2-F1A9-9445E9F51D21}"/>
              </a:ext>
            </a:extLst>
          </p:cNvPr>
          <p:cNvSpPr/>
          <p:nvPr/>
        </p:nvSpPr>
        <p:spPr>
          <a:xfrm>
            <a:off x="5495925" y="2181225"/>
            <a:ext cx="323850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6E0DD1D-6135-3505-7566-786882179F17}"/>
              </a:ext>
            </a:extLst>
          </p:cNvPr>
          <p:cNvSpPr/>
          <p:nvPr/>
        </p:nvSpPr>
        <p:spPr>
          <a:xfrm>
            <a:off x="8058150" y="3514725"/>
            <a:ext cx="428625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8972A-27E8-2E41-B786-9675E7D1A8BA}"/>
              </a:ext>
            </a:extLst>
          </p:cNvPr>
          <p:cNvSpPr txBox="1"/>
          <p:nvPr/>
        </p:nvSpPr>
        <p:spPr>
          <a:xfrm>
            <a:off x="6400800" y="5838825"/>
            <a:ext cx="3914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directory is not updated at this point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5139E7-119B-945E-7476-6700CF5FCF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29" y="3973308"/>
            <a:ext cx="4502819" cy="1770420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EF8B7BC-ECBD-3EDF-C0BD-C545AA50E1AE}"/>
              </a:ext>
            </a:extLst>
          </p:cNvPr>
          <p:cNvSpPr/>
          <p:nvPr/>
        </p:nvSpPr>
        <p:spPr>
          <a:xfrm rot="10800000">
            <a:off x="5459815" y="4659877"/>
            <a:ext cx="323850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4426B4-B356-66F0-841F-F00DECFEA3DF}"/>
              </a:ext>
            </a:extLst>
          </p:cNvPr>
          <p:cNvSpPr txBox="1"/>
          <p:nvPr/>
        </p:nvSpPr>
        <p:spPr>
          <a:xfrm>
            <a:off x="690329" y="5838825"/>
            <a:ext cx="4502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fast-forward merging. If there is a conflict, you will need to resolve it. </a:t>
            </a:r>
          </a:p>
        </p:txBody>
      </p:sp>
    </p:spTree>
    <p:extLst>
      <p:ext uri="{BB962C8B-B14F-4D97-AF65-F5344CB8AC3E}">
        <p14:creationId xmlns:p14="http://schemas.microsoft.com/office/powerpoint/2010/main" val="308907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3D708-CF5D-9BC1-C09C-EC416059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05" y="1433806"/>
            <a:ext cx="7067072" cy="37382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A87EE4-78D1-513D-CA1F-EB0E39C60722}"/>
              </a:ext>
            </a:extLst>
          </p:cNvPr>
          <p:cNvSpPr txBox="1"/>
          <p:nvPr/>
        </p:nvSpPr>
        <p:spPr>
          <a:xfrm>
            <a:off x="1171575" y="483312"/>
            <a:ext cx="3171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the web editor, modify ‘README.md’ file and commit changes.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FB5D52-7F9E-3BA4-90FF-BA0669B86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55" y="1002127"/>
            <a:ext cx="5628720" cy="2977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BF5316-8E49-323B-C078-E427F9E0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905" y="3748862"/>
            <a:ext cx="5381070" cy="284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30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7FCEEB-6D94-7A9C-E497-5591D65C7809}"/>
              </a:ext>
            </a:extLst>
          </p:cNvPr>
          <p:cNvSpPr txBox="1"/>
          <p:nvPr/>
        </p:nvSpPr>
        <p:spPr>
          <a:xfrm>
            <a:off x="7800066" y="2683314"/>
            <a:ext cx="413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fetch’ will execute ‘git fetch origin’ by default. You may specify a particular branch too.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EC716-D8DA-6405-3494-BDAAB8E1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91" y="1333762"/>
            <a:ext cx="7266667" cy="4190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3F0060-1D2F-4885-57BB-42A92A6BC523}"/>
              </a:ext>
            </a:extLst>
          </p:cNvPr>
          <p:cNvSpPr txBox="1"/>
          <p:nvPr/>
        </p:nvSpPr>
        <p:spPr>
          <a:xfrm>
            <a:off x="7800066" y="4103776"/>
            <a:ext cx="413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see that local repository’s HEAD pointer was not updated. </a:t>
            </a:r>
          </a:p>
        </p:txBody>
      </p:sp>
    </p:spTree>
    <p:extLst>
      <p:ext uri="{BB962C8B-B14F-4D97-AF65-F5344CB8AC3E}">
        <p14:creationId xmlns:p14="http://schemas.microsoft.com/office/powerpoint/2010/main" val="1700046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8547F0-E580-CE80-2DE7-7B8C7209D526}"/>
              </a:ext>
            </a:extLst>
          </p:cNvPr>
          <p:cNvSpPr txBox="1"/>
          <p:nvPr/>
        </p:nvSpPr>
        <p:spPr>
          <a:xfrm>
            <a:off x="7814803" y="3604518"/>
            <a:ext cx="41390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you can see that local repository’s HEAD pointer was updated.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699695-DC35-B36D-28DC-164226620D12}"/>
              </a:ext>
            </a:extLst>
          </p:cNvPr>
          <p:cNvGrpSpPr/>
          <p:nvPr/>
        </p:nvGrpSpPr>
        <p:grpSpPr>
          <a:xfrm>
            <a:off x="510041" y="339675"/>
            <a:ext cx="7266667" cy="6178649"/>
            <a:chOff x="510041" y="264889"/>
            <a:chExt cx="7266667" cy="617864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EDF569-F6BC-4922-8D6F-D65B87378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041" y="264889"/>
              <a:ext cx="7266667" cy="453333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BF27F6-0A26-F688-C08D-0A10EB0D6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136" y="4453062"/>
              <a:ext cx="7190476" cy="19904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505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A25A-D694-84DB-B38F-70E56F67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Pulling = Fetch +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8D8CB-28E6-520C-ECE1-31FF7D5D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013" y="1367884"/>
            <a:ext cx="4815261" cy="1956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C25F2-DA95-4289-CAD4-74AD674BE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226" y="1385685"/>
            <a:ext cx="4313235" cy="1938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8CD0EA-D16B-0C28-BA91-9C591FB51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37" y="3775336"/>
            <a:ext cx="4360639" cy="193839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59B4F7C-50E5-06D2-99B9-FB9BFAA18F2C}"/>
              </a:ext>
            </a:extLst>
          </p:cNvPr>
          <p:cNvSpPr/>
          <p:nvPr/>
        </p:nvSpPr>
        <p:spPr>
          <a:xfrm>
            <a:off x="5732651" y="2153061"/>
            <a:ext cx="219075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19CCD591-6E47-EAB8-F405-FC0E886C63C5}"/>
              </a:ext>
            </a:extLst>
          </p:cNvPr>
          <p:cNvSpPr/>
          <p:nvPr/>
        </p:nvSpPr>
        <p:spPr>
          <a:xfrm>
            <a:off x="8028176" y="3422358"/>
            <a:ext cx="447675" cy="266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65D3F7-1A68-1319-1CE4-4F4B2D128E4D}"/>
              </a:ext>
            </a:extLst>
          </p:cNvPr>
          <p:cNvSpPr txBox="1"/>
          <p:nvPr/>
        </p:nvSpPr>
        <p:spPr>
          <a:xfrm>
            <a:off x="6143131" y="5863083"/>
            <a:ext cx="4362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you will need to do 3-way merge. </a:t>
            </a:r>
          </a:p>
        </p:txBody>
      </p:sp>
    </p:spTree>
    <p:extLst>
      <p:ext uri="{BB962C8B-B14F-4D97-AF65-F5344CB8AC3E}">
        <p14:creationId xmlns:p14="http://schemas.microsoft.com/office/powerpoint/2010/main" val="832304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E1F405-16B3-7F35-D1CF-DDD24544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363" y="1599924"/>
            <a:ext cx="4658573" cy="20690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D7E54E-46E9-F81D-A8FD-B0B8664C858E}"/>
              </a:ext>
            </a:extLst>
          </p:cNvPr>
          <p:cNvSpPr txBox="1"/>
          <p:nvPr/>
        </p:nvSpPr>
        <p:spPr>
          <a:xfrm>
            <a:off x="6096000" y="1599924"/>
            <a:ext cx="5192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Alternatively, you can use ‘--rebase’ option. It will replace local commit on top of changes made by others and make the history linear.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DCCAB-9F85-EF9D-910F-1951DF256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363" y="3913087"/>
            <a:ext cx="4658573" cy="1864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7189E-9EC6-2BE8-6625-6ACC1079BF17}"/>
              </a:ext>
            </a:extLst>
          </p:cNvPr>
          <p:cNvSpPr txBox="1"/>
          <p:nvPr/>
        </p:nvSpPr>
        <p:spPr>
          <a:xfrm>
            <a:off x="6486525" y="4048125"/>
            <a:ext cx="3876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is better? </a:t>
            </a:r>
          </a:p>
        </p:txBody>
      </p:sp>
    </p:spTree>
    <p:extLst>
      <p:ext uri="{BB962C8B-B14F-4D97-AF65-F5344CB8AC3E}">
        <p14:creationId xmlns:p14="http://schemas.microsoft.com/office/powerpoint/2010/main" val="1936910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C0461-5535-3651-6255-B33B00189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5285F-3CC7-52B7-6053-D21C4E9FD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Collaboration workflows</a:t>
            </a:r>
          </a:p>
          <a:p>
            <a:r>
              <a:rPr lang="en-US" dirty="0"/>
              <a:t>Pushing, fetching, and pulling</a:t>
            </a:r>
          </a:p>
          <a:p>
            <a:r>
              <a:rPr lang="en-US" dirty="0"/>
              <a:t>Pull requests, issues, and milestones</a:t>
            </a:r>
          </a:p>
        </p:txBody>
      </p:sp>
    </p:spTree>
    <p:extLst>
      <p:ext uri="{BB962C8B-B14F-4D97-AF65-F5344CB8AC3E}">
        <p14:creationId xmlns:p14="http://schemas.microsoft.com/office/powerpoint/2010/main" val="2588428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92B6E6-0173-5CE5-1530-2D34FAAFB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05" y="1195681"/>
            <a:ext cx="7686120" cy="4065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8B6C0-F7F9-4AC3-C917-F172698C6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230" y="3119744"/>
            <a:ext cx="5466795" cy="30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AACFB0-5E54-2D2A-23CE-146313BAD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6" y="1495708"/>
            <a:ext cx="7266667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D8FB0E-E1D9-4D92-DB89-AFD5A6F85698}"/>
              </a:ext>
            </a:extLst>
          </p:cNvPr>
          <p:cNvSpPr txBox="1"/>
          <p:nvPr/>
        </p:nvSpPr>
        <p:spPr>
          <a:xfrm>
            <a:off x="8033883" y="2718911"/>
            <a:ext cx="3767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pulling the code from the remote, create a new file and commit it in local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two repositories have diverged. </a:t>
            </a:r>
          </a:p>
        </p:txBody>
      </p:sp>
    </p:spTree>
    <p:extLst>
      <p:ext uri="{BB962C8B-B14F-4D97-AF65-F5344CB8AC3E}">
        <p14:creationId xmlns:p14="http://schemas.microsoft.com/office/powerpoint/2010/main" val="3932188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D0C9F-C7C0-A5AA-BFDA-B2C1FF9FD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66" y="1562383"/>
            <a:ext cx="7266667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887B13-4C3B-4FAD-AC61-8ADA198B4575}"/>
              </a:ext>
            </a:extLst>
          </p:cNvPr>
          <p:cNvSpPr txBox="1"/>
          <p:nvPr/>
        </p:nvSpPr>
        <p:spPr>
          <a:xfrm>
            <a:off x="7866743" y="3105834"/>
            <a:ext cx="37675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pull’ command will do a 3-way merge.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don’t like it, you can undo the last commit, and execute ‘git pull --rebase’ command. </a:t>
            </a:r>
          </a:p>
        </p:txBody>
      </p:sp>
    </p:spTree>
    <p:extLst>
      <p:ext uri="{BB962C8B-B14F-4D97-AF65-F5344CB8AC3E}">
        <p14:creationId xmlns:p14="http://schemas.microsoft.com/office/powerpoint/2010/main" val="3686856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E15877-7415-3B42-7FDA-CD23F052D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91" y="1552858"/>
            <a:ext cx="7266667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36319-B70A-5892-69EC-65E3235BA221}"/>
              </a:ext>
            </a:extLst>
          </p:cNvPr>
          <p:cNvSpPr txBox="1"/>
          <p:nvPr/>
        </p:nvSpPr>
        <p:spPr>
          <a:xfrm>
            <a:off x="8277225" y="2476500"/>
            <a:ext cx="2990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use ‘git reset --hard HEAD~1’, it will undo the last commit and put it back to the previous state. </a:t>
            </a:r>
          </a:p>
        </p:txBody>
      </p:sp>
    </p:spTree>
    <p:extLst>
      <p:ext uri="{BB962C8B-B14F-4D97-AF65-F5344CB8AC3E}">
        <p14:creationId xmlns:p14="http://schemas.microsoft.com/office/powerpoint/2010/main" val="1354478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B413D5-12C3-33B3-C0E6-9D54C37B4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24" y="1402965"/>
            <a:ext cx="7266667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375B5F-6F71-1077-9F3B-B18624024DC2}"/>
              </a:ext>
            </a:extLst>
          </p:cNvPr>
          <p:cNvSpPr txBox="1"/>
          <p:nvPr/>
        </p:nvSpPr>
        <p:spPr>
          <a:xfrm>
            <a:off x="8278526" y="2192303"/>
            <a:ext cx="2990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use ‘git pull --rebase’, it will merge and create a simple linear history. </a:t>
            </a:r>
          </a:p>
        </p:txBody>
      </p:sp>
    </p:spTree>
    <p:extLst>
      <p:ext uri="{BB962C8B-B14F-4D97-AF65-F5344CB8AC3E}">
        <p14:creationId xmlns:p14="http://schemas.microsoft.com/office/powerpoint/2010/main" val="2788081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D0F2-2671-E0AF-991A-D3B6EEF1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1F0DD-03D7-ADC8-19D8-EC236C2D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31" y="1763085"/>
            <a:ext cx="5243470" cy="2205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FFD436-1757-FD9B-C903-1EB7AF875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340" y="1763085"/>
            <a:ext cx="5322236" cy="220519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55320BE-BB52-80DC-DDC7-83010D6BD580}"/>
              </a:ext>
            </a:extLst>
          </p:cNvPr>
          <p:cNvSpPr/>
          <p:nvPr/>
        </p:nvSpPr>
        <p:spPr>
          <a:xfrm>
            <a:off x="5989078" y="2748280"/>
            <a:ext cx="275924" cy="5077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CCC0A-8522-0830-1375-BEC5E6253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340" y="4284959"/>
            <a:ext cx="5322236" cy="2236881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521F2834-6881-7CEB-B778-A6BC64D60975}"/>
              </a:ext>
            </a:extLst>
          </p:cNvPr>
          <p:cNvSpPr/>
          <p:nvPr/>
        </p:nvSpPr>
        <p:spPr>
          <a:xfrm>
            <a:off x="8836098" y="4022882"/>
            <a:ext cx="426720" cy="2074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52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582384-8D55-227B-F425-C00DB60BD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16" y="1292809"/>
            <a:ext cx="7266667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C38412-555B-CC49-2ECB-9A48ECEE2F06}"/>
              </a:ext>
            </a:extLst>
          </p:cNvPr>
          <p:cNvSpPr txBox="1"/>
          <p:nvPr/>
        </p:nvSpPr>
        <p:spPr>
          <a:xfrm>
            <a:off x="8181474" y="1867301"/>
            <a:ext cx="360947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upload your code by using ‘git push origin main’, ‘git push origin’, or simply ‘git push’.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you can see that local repositories are the same.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push for the first time, GitHub requires you to create a personal access token or generate </a:t>
            </a:r>
            <a:r>
              <a:rPr lang="en-US" dirty="0" err="1"/>
              <a:t>ssh</a:t>
            </a:r>
            <a:r>
              <a:rPr lang="en-US" dirty="0"/>
              <a:t>-key.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25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7D67-3E9A-E23E-E205-536AC6B3A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personal access token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4C2F03-3E92-6E98-B395-26CAD1384D7D}"/>
              </a:ext>
            </a:extLst>
          </p:cNvPr>
          <p:cNvSpPr txBox="1"/>
          <p:nvPr/>
        </p:nvSpPr>
        <p:spPr>
          <a:xfrm>
            <a:off x="772962" y="1514455"/>
            <a:ext cx="60976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https://docs.github.com/en/authentication/keeping-your-account-and-data-secure/managing-your-personal-access-tokens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D3A5A-54FE-DAFB-1D38-A9695C7CC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474" y="1976120"/>
            <a:ext cx="5944037" cy="430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87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51CDE2-6281-3EEB-1F8B-19FF1BE85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52" y="909243"/>
            <a:ext cx="9230786" cy="4073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4B77E-4619-C416-0C38-3ECDFD332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339" y="2292086"/>
            <a:ext cx="7232568" cy="393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35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E37D-D8C5-CDAE-9318-CE2330A3B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can be rejected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9691C7-7DC6-14A9-DBCB-4B13C1975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70" y="1675176"/>
            <a:ext cx="7834964" cy="3329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3365D-749C-67E5-1E3B-8711FD1825C5}"/>
              </a:ext>
            </a:extLst>
          </p:cNvPr>
          <p:cNvSpPr txBox="1"/>
          <p:nvPr/>
        </p:nvSpPr>
        <p:spPr>
          <a:xfrm>
            <a:off x="1780674" y="5118853"/>
            <a:ext cx="7680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two repositories have diverged, pull request can be rejected.</a:t>
            </a:r>
          </a:p>
          <a:p>
            <a:r>
              <a:rPr lang="en-US" dirty="0"/>
              <a:t>In this case, you can use ‘git push –f’, but it will drop other’s work. </a:t>
            </a:r>
          </a:p>
        </p:txBody>
      </p:sp>
    </p:spTree>
    <p:extLst>
      <p:ext uri="{BB962C8B-B14F-4D97-AF65-F5344CB8AC3E}">
        <p14:creationId xmlns:p14="http://schemas.microsoft.com/office/powerpoint/2010/main" val="3818215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56BB9-9309-E092-C856-27ADF43E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7C973-773D-2E3B-5BE4-CD9ABC1A957B}"/>
              </a:ext>
            </a:extLst>
          </p:cNvPr>
          <p:cNvSpPr txBox="1"/>
          <p:nvPr/>
        </p:nvSpPr>
        <p:spPr>
          <a:xfrm>
            <a:off x="1371600" y="2072500"/>
            <a:ext cx="3752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 types of VCS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23131C-87EA-28F5-8FAC-5743C4CBF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968" y="2820352"/>
            <a:ext cx="5576157" cy="2504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FEC07D-0EA2-5BFD-C592-AAB0EE6F0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025" y="2863589"/>
            <a:ext cx="2944052" cy="250404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120D614-F653-C4EB-6B11-3A6AA8AACC02}"/>
              </a:ext>
            </a:extLst>
          </p:cNvPr>
          <p:cNvSpPr/>
          <p:nvPr/>
        </p:nvSpPr>
        <p:spPr>
          <a:xfrm>
            <a:off x="6896100" y="3901300"/>
            <a:ext cx="742950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9E4CDA1D-7657-1A5B-3E29-4AA58AA6DF8E}"/>
              </a:ext>
            </a:extLst>
          </p:cNvPr>
          <p:cNvSpPr/>
          <p:nvPr/>
        </p:nvSpPr>
        <p:spPr>
          <a:xfrm rot="5400000">
            <a:off x="7005637" y="4576564"/>
            <a:ext cx="428625" cy="2247900"/>
          </a:xfrm>
          <a:prstGeom prst="rightBrac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7CFC9F-1D33-980D-B28B-FDE920312FEA}"/>
              </a:ext>
            </a:extLst>
          </p:cNvPr>
          <p:cNvSpPr txBox="1"/>
          <p:nvPr/>
        </p:nvSpPr>
        <p:spPr>
          <a:xfrm>
            <a:off x="5486400" y="6033394"/>
            <a:ext cx="4981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 and no single of point of failure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15A6D3-A9EB-C1C8-D7CF-B6C241462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025" y="1126771"/>
            <a:ext cx="3099656" cy="1324100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DBBC9C7-92DE-E30D-5BA3-E64194942C55}"/>
              </a:ext>
            </a:extLst>
          </p:cNvPr>
          <p:cNvSpPr/>
          <p:nvPr/>
        </p:nvSpPr>
        <p:spPr>
          <a:xfrm>
            <a:off x="9125363" y="2510154"/>
            <a:ext cx="333375" cy="1042352"/>
          </a:xfrm>
          <a:prstGeom prst="downArrow">
            <a:avLst/>
          </a:prstGeom>
          <a:solidFill>
            <a:srgbClr val="92D05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AC9F2-207F-EE8A-CAF9-B128B4998BD7}"/>
              </a:ext>
            </a:extLst>
          </p:cNvPr>
          <p:cNvSpPr txBox="1"/>
          <p:nvPr/>
        </p:nvSpPr>
        <p:spPr>
          <a:xfrm>
            <a:off x="11026885" y="1535193"/>
            <a:ext cx="11993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GitHub, GitLab, etc.</a:t>
            </a:r>
          </a:p>
        </p:txBody>
      </p:sp>
    </p:spTree>
    <p:extLst>
      <p:ext uri="{BB962C8B-B14F-4D97-AF65-F5344CB8AC3E}">
        <p14:creationId xmlns:p14="http://schemas.microsoft.com/office/powerpoint/2010/main" val="93214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CC579-74B3-FA72-1C7E-52B38C631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that case,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7B14A-7CC4-B736-1E0B-EE9984B22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115663"/>
            <a:ext cx="4721702" cy="2379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243076-1335-0E55-DE1D-887E34A9EF0F}"/>
              </a:ext>
            </a:extLst>
          </p:cNvPr>
          <p:cNvSpPr txBox="1"/>
          <p:nvPr/>
        </p:nvSpPr>
        <p:spPr>
          <a:xfrm>
            <a:off x="1534160" y="4839104"/>
            <a:ext cx="8788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pull the changes to local repository and merge the changes with your code. Then you can push your code.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Two repositories will be identical.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C7176D-8294-CE34-E747-39159E05C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251" y="2102379"/>
            <a:ext cx="4850025" cy="237933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7FA8DA9-DF89-96F1-C9F5-A13DB682CFAB}"/>
              </a:ext>
            </a:extLst>
          </p:cNvPr>
          <p:cNvSpPr/>
          <p:nvPr/>
        </p:nvSpPr>
        <p:spPr>
          <a:xfrm>
            <a:off x="5630779" y="3214838"/>
            <a:ext cx="328971" cy="356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698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5743B-2560-2C9A-261B-040EAAC8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Tags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5F83-2EE6-8F67-D4D3-35C3E1536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the push command doesn’t transfer local tags to a remote repository. </a:t>
            </a:r>
          </a:p>
          <a:p>
            <a:r>
              <a:rPr lang="en-US" dirty="0"/>
              <a:t>So, you have to push them explicitly. </a:t>
            </a:r>
          </a:p>
        </p:txBody>
      </p:sp>
    </p:spTree>
    <p:extLst>
      <p:ext uri="{BB962C8B-B14F-4D97-AF65-F5344CB8AC3E}">
        <p14:creationId xmlns:p14="http://schemas.microsoft.com/office/powerpoint/2010/main" val="2687145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48EF46-19FC-BC5A-D6CA-F53DFDCC8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2" y="543108"/>
            <a:ext cx="7266667" cy="45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ED83CB-B8EA-0A25-4028-EB1BA8272714}"/>
              </a:ext>
            </a:extLst>
          </p:cNvPr>
          <p:cNvSpPr txBox="1"/>
          <p:nvPr/>
        </p:nvSpPr>
        <p:spPr>
          <a:xfrm>
            <a:off x="7694659" y="943276"/>
            <a:ext cx="399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‘git tag v1.0’ will create a tag on the current snapshot.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push tags, you have to do it explicitly.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FDF348-2922-10EB-FFC8-514A73B26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354" y="3695215"/>
            <a:ext cx="3606289" cy="25707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E3BC5A-A3CC-5E24-9607-CC418A034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188" y="3695215"/>
            <a:ext cx="3990410" cy="252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1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346A3F-1705-9F7E-FA7A-59F8FC77E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2" y="1354839"/>
            <a:ext cx="7266667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FC25E5-406E-AE06-567D-CD68002FD850}"/>
              </a:ext>
            </a:extLst>
          </p:cNvPr>
          <p:cNvSpPr txBox="1"/>
          <p:nvPr/>
        </p:nvSpPr>
        <p:spPr>
          <a:xfrm>
            <a:off x="7702478" y="1713297"/>
            <a:ext cx="3990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the tag in the remote.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that case, the tag still exists in the local repository.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it too by using ‘-d’ option. </a:t>
            </a:r>
          </a:p>
        </p:txBody>
      </p:sp>
    </p:spTree>
    <p:extLst>
      <p:ext uri="{BB962C8B-B14F-4D97-AF65-F5344CB8AC3E}">
        <p14:creationId xmlns:p14="http://schemas.microsoft.com/office/powerpoint/2010/main" val="3130048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85E3-5729-F751-BC4A-559BF605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CA6F99-2D0F-E4BF-AFFD-2981A7145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38" y="1560222"/>
            <a:ext cx="8191257" cy="445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513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39C09-85E7-B229-8638-4A196D052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74" y="1454343"/>
            <a:ext cx="8662895" cy="4713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53552D-6227-449C-A501-AAED66289406}"/>
              </a:ext>
            </a:extLst>
          </p:cNvPr>
          <p:cNvSpPr txBox="1"/>
          <p:nvPr/>
        </p:nvSpPr>
        <p:spPr>
          <a:xfrm>
            <a:off x="9009247" y="3429000"/>
            <a:ext cx="2993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tag will be attached to the current commit automatically.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always delete this release as needed. </a:t>
            </a:r>
          </a:p>
        </p:txBody>
      </p:sp>
    </p:spTree>
    <p:extLst>
      <p:ext uri="{BB962C8B-B14F-4D97-AF65-F5344CB8AC3E}">
        <p14:creationId xmlns:p14="http://schemas.microsoft.com/office/powerpoint/2010/main" val="2921396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37D5-69C2-1F43-D5E9-39F4BAEAA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55C31-53CD-8D65-4D85-19F2CDA9F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0" y="1556969"/>
            <a:ext cx="8085714" cy="45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D2970D-ABFE-D7D2-5CE8-0E2C76E030A8}"/>
              </a:ext>
            </a:extLst>
          </p:cNvPr>
          <p:cNvSpPr txBox="1"/>
          <p:nvPr/>
        </p:nvSpPr>
        <p:spPr>
          <a:xfrm>
            <a:off x="9057373" y="2146434"/>
            <a:ext cx="26854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create a new branch and share with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cannot simply push it to remote repository.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8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38360E-FFA7-94D9-AD4F-C3398327E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46" y="1595470"/>
            <a:ext cx="8085714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23C71-03E7-4A85-4A76-07022A64C0C2}"/>
              </a:ext>
            </a:extLst>
          </p:cNvPr>
          <p:cNvSpPr txBox="1"/>
          <p:nvPr/>
        </p:nvSpPr>
        <p:spPr>
          <a:xfrm>
            <a:off x="8425560" y="1674674"/>
            <a:ext cx="3567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this command, yon can check whether a new local branch is linked to remote repo. In this case, it is not linked to a remote repository.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BAEF6-721F-A999-25CF-990A136F8CA6}"/>
              </a:ext>
            </a:extLst>
          </p:cNvPr>
          <p:cNvSpPr txBox="1"/>
          <p:nvPr/>
        </p:nvSpPr>
        <p:spPr>
          <a:xfrm>
            <a:off x="8425560" y="3410552"/>
            <a:ext cx="3567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‘</a:t>
            </a:r>
            <a:r>
              <a:rPr lang="en-US" i="1" dirty="0">
                <a:solidFill>
                  <a:srgbClr val="92D050"/>
                </a:solidFill>
              </a:rPr>
              <a:t>git branch –r</a:t>
            </a:r>
            <a:r>
              <a:rPr lang="en-US" dirty="0"/>
              <a:t>’, you can see all remote tracking branches. </a:t>
            </a:r>
          </a:p>
        </p:txBody>
      </p:sp>
    </p:spTree>
    <p:extLst>
      <p:ext uri="{BB962C8B-B14F-4D97-AF65-F5344CB8AC3E}">
        <p14:creationId xmlns:p14="http://schemas.microsoft.com/office/powerpoint/2010/main" val="560920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47F559-872D-9DFD-C752-7EFA27B4085B}"/>
              </a:ext>
            </a:extLst>
          </p:cNvPr>
          <p:cNvSpPr txBox="1"/>
          <p:nvPr/>
        </p:nvSpPr>
        <p:spPr>
          <a:xfrm>
            <a:off x="8797202" y="1682705"/>
            <a:ext cx="313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create an upstream branch by using ‘-u’ option.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4B2E0A-7B9D-EF91-2C7F-E091F224F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75" y="558971"/>
            <a:ext cx="8085714" cy="45333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E1AB96-474B-ECD6-CA3A-CBFC6E530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95" y="3378702"/>
            <a:ext cx="4812630" cy="31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937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6B6EC-FA44-E0D0-844F-6B5871B5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delete remote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502827-E062-EE49-D4D4-61DD07D59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76" y="1614721"/>
            <a:ext cx="8085714" cy="45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38D54-4A29-80A1-EDE3-BD6DCD7C33DB}"/>
              </a:ext>
            </a:extLst>
          </p:cNvPr>
          <p:cNvSpPr txBox="1"/>
          <p:nvPr/>
        </p:nvSpPr>
        <p:spPr>
          <a:xfrm>
            <a:off x="8589190" y="2011680"/>
            <a:ext cx="3375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delete the ‘feature/change-password’ branch using ‘–d’ option.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it still exists in the local repo. </a:t>
            </a:r>
          </a:p>
        </p:txBody>
      </p:sp>
    </p:spTree>
    <p:extLst>
      <p:ext uri="{BB962C8B-B14F-4D97-AF65-F5344CB8AC3E}">
        <p14:creationId xmlns:p14="http://schemas.microsoft.com/office/powerpoint/2010/main" val="355037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CB569-02C3-AD77-13A0-1D2773FA1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Scenario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A49F1-5058-AE72-79FF-10D5FA141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73" y="2654224"/>
            <a:ext cx="2665528" cy="1504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C39CC6-F7CC-AEA5-794F-C45E3A439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062" y="2670970"/>
            <a:ext cx="2747223" cy="151606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BC53C68-E177-3DB7-8BA9-1B11298901D1}"/>
              </a:ext>
            </a:extLst>
          </p:cNvPr>
          <p:cNvSpPr/>
          <p:nvPr/>
        </p:nvSpPr>
        <p:spPr>
          <a:xfrm>
            <a:off x="2873738" y="3267950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F5136-57B4-1B0A-1DFB-C7767BC12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480" y="2654224"/>
            <a:ext cx="2748900" cy="1516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9DD7E8-0266-52CE-09E4-025152F32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1575" y="2670970"/>
            <a:ext cx="2778888" cy="15160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515904B-9D9F-E69B-4626-74EA55308459}"/>
              </a:ext>
            </a:extLst>
          </p:cNvPr>
          <p:cNvSpPr/>
          <p:nvPr/>
        </p:nvSpPr>
        <p:spPr>
          <a:xfrm>
            <a:off x="5912859" y="3267950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1559702-96FA-F4E1-799B-F01ED21A29E3}"/>
              </a:ext>
            </a:extLst>
          </p:cNvPr>
          <p:cNvSpPr/>
          <p:nvPr/>
        </p:nvSpPr>
        <p:spPr>
          <a:xfrm>
            <a:off x="8969716" y="3277475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8235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83AD8-EF36-2318-F07C-09F03B0A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77" y="1508843"/>
            <a:ext cx="8085714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D6036-4427-1B42-DDCE-9D098E98D6E5}"/>
              </a:ext>
            </a:extLst>
          </p:cNvPr>
          <p:cNvSpPr txBox="1"/>
          <p:nvPr/>
        </p:nvSpPr>
        <p:spPr>
          <a:xfrm>
            <a:off x="8589190" y="2011680"/>
            <a:ext cx="33750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delete the ‘feature/change-password’ branch in the local repo,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main branch and delete it by using ‘-d’ option. </a:t>
            </a:r>
          </a:p>
        </p:txBody>
      </p:sp>
    </p:spTree>
    <p:extLst>
      <p:ext uri="{BB962C8B-B14F-4D97-AF65-F5344CB8AC3E}">
        <p14:creationId xmlns:p14="http://schemas.microsoft.com/office/powerpoint/2010/main" val="3708911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08773-C636-AE42-F81E-4BF111A17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83ABE3-64E5-EE6A-ABE4-90AB8640A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51" y="1637223"/>
            <a:ext cx="8470389" cy="4608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69BB5-DBE7-BA42-FEC9-5F8539566D8D}"/>
              </a:ext>
            </a:extLst>
          </p:cNvPr>
          <p:cNvSpPr txBox="1"/>
          <p:nvPr/>
        </p:nvSpPr>
        <p:spPr>
          <a:xfrm>
            <a:off x="9038122" y="2849078"/>
            <a:ext cx="2637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create a new branch using the web app.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B88F9E-2189-0422-B5D0-37FCFBD19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978" y="4093441"/>
            <a:ext cx="5293577" cy="225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017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1226A-5F96-2D8E-1FD7-48E0A3CB6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00" y="1470342"/>
            <a:ext cx="8085714" cy="45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17F565-E09B-1394-128F-50A3A61988FD}"/>
              </a:ext>
            </a:extLst>
          </p:cNvPr>
          <p:cNvSpPr txBox="1"/>
          <p:nvPr/>
        </p:nvSpPr>
        <p:spPr>
          <a:xfrm>
            <a:off x="8778240" y="1963554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fetch the remote repo, it will get the new branch information, but the local branches are still not updated.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remote tracking branches are up-to-date. </a:t>
            </a:r>
          </a:p>
        </p:txBody>
      </p:sp>
    </p:spTree>
    <p:extLst>
      <p:ext uri="{BB962C8B-B14F-4D97-AF65-F5344CB8AC3E}">
        <p14:creationId xmlns:p14="http://schemas.microsoft.com/office/powerpoint/2010/main" val="2748037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164C86-E14E-153F-AF8A-20CECE4E64B2}"/>
              </a:ext>
            </a:extLst>
          </p:cNvPr>
          <p:cNvSpPr txBox="1"/>
          <p:nvPr/>
        </p:nvSpPr>
        <p:spPr>
          <a:xfrm>
            <a:off x="8739739" y="1992429"/>
            <a:ext cx="30800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command will create a new branch ‘feature/change-password’ in the local repo, which is set up to track the remote ‘feature/change-password’ branch.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F50BD4-1792-4C0A-A966-E18CD7F73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35" y="1662847"/>
            <a:ext cx="8085714" cy="4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74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1231-0722-06B3-3050-202B8DB8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ED05F-B664-C41D-F61C-B5D9CA43F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78" y="1278632"/>
            <a:ext cx="8247619" cy="48571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3832FC-4443-4F4B-9247-EAFB6DFF7C56}"/>
              </a:ext>
            </a:extLst>
          </p:cNvPr>
          <p:cNvSpPr txBox="1"/>
          <p:nvPr/>
        </p:nvSpPr>
        <p:spPr>
          <a:xfrm>
            <a:off x="8768615" y="2319688"/>
            <a:ext cx="3012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team member (Kwak) cloned the remote repo to work on new feature.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235750-B583-C13B-9C45-F0806D480B43}"/>
              </a:ext>
            </a:extLst>
          </p:cNvPr>
          <p:cNvSpPr txBox="1"/>
          <p:nvPr/>
        </p:nvSpPr>
        <p:spPr>
          <a:xfrm>
            <a:off x="8839250" y="4104450"/>
            <a:ext cx="29420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his local repo, he only can see only the main branch. </a:t>
            </a:r>
          </a:p>
          <a:p>
            <a:r>
              <a:rPr lang="en-US" dirty="0"/>
              <a:t>So, he must create the feature/change-password branch in his local repo.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FE7B51-A15C-9961-22DF-605B62BE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30" y="5421131"/>
            <a:ext cx="7885714" cy="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6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CBABFD-BA93-5BB1-4532-40209CD0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05" y="1046810"/>
            <a:ext cx="8161905" cy="1819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B33C4D-A79F-252C-C0C7-61441BC30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05" y="2865858"/>
            <a:ext cx="8133324" cy="26494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332A91-63EC-96C9-B957-78603F0EC576}"/>
              </a:ext>
            </a:extLst>
          </p:cNvPr>
          <p:cNvSpPr txBox="1"/>
          <p:nvPr/>
        </p:nvSpPr>
        <p:spPr>
          <a:xfrm>
            <a:off x="8893743" y="1463040"/>
            <a:ext cx="2714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Kwak creates a new file in the new branch and make a commit.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CE0AB2-60A1-3FE7-B481-C7BCE58BED51}"/>
              </a:ext>
            </a:extLst>
          </p:cNvPr>
          <p:cNvSpPr txBox="1"/>
          <p:nvPr/>
        </p:nvSpPr>
        <p:spPr>
          <a:xfrm>
            <a:off x="8893743" y="3445951"/>
            <a:ext cx="2714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pushes the changes.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1008D-9E72-E036-5CC2-CA366E6F00BA}"/>
              </a:ext>
            </a:extLst>
          </p:cNvPr>
          <p:cNvSpPr txBox="1"/>
          <p:nvPr/>
        </p:nvSpPr>
        <p:spPr>
          <a:xfrm>
            <a:off x="8893743" y="4190567"/>
            <a:ext cx="2714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** may have to sign in and provide your credentials. </a:t>
            </a:r>
          </a:p>
        </p:txBody>
      </p:sp>
    </p:spTree>
    <p:extLst>
      <p:ext uri="{BB962C8B-B14F-4D97-AF65-F5344CB8AC3E}">
        <p14:creationId xmlns:p14="http://schemas.microsoft.com/office/powerpoint/2010/main" val="30780748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4D69A-A190-2CD0-FE45-8CCAD0B5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7" y="1117461"/>
            <a:ext cx="7215510" cy="3926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E31E7B-443E-C458-CB5E-FFB3C3707000}"/>
              </a:ext>
            </a:extLst>
          </p:cNvPr>
          <p:cNvSpPr txBox="1"/>
          <p:nvPr/>
        </p:nvSpPr>
        <p:spPr>
          <a:xfrm>
            <a:off x="7806087" y="1309036"/>
            <a:ext cx="298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the push was successfully made.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35D88-8968-1E57-B728-83F6F52D2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267" y="2141362"/>
            <a:ext cx="7105802" cy="448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04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1972-A4AA-FC9B-6D72-9DBC97FFF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your computer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F30AB-C17C-F2B9-9F8F-9E0CD90DE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556968"/>
            <a:ext cx="8095238" cy="45333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769D9-5323-A176-4852-0DE50739C0A8}"/>
              </a:ext>
            </a:extLst>
          </p:cNvPr>
          <p:cNvSpPr txBox="1"/>
          <p:nvPr/>
        </p:nvSpPr>
        <p:spPr>
          <a:xfrm>
            <a:off x="8903368" y="1963554"/>
            <a:ext cx="30127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run the pull command, you can see that Kwak’s code was successfully merged to your local branch (in this case there is no conflict). </a:t>
            </a:r>
          </a:p>
        </p:txBody>
      </p:sp>
    </p:spTree>
    <p:extLst>
      <p:ext uri="{BB962C8B-B14F-4D97-AF65-F5344CB8AC3E}">
        <p14:creationId xmlns:p14="http://schemas.microsoft.com/office/powerpoint/2010/main" val="7847863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DF0401-8921-480E-3264-F21F4D683AA3}"/>
              </a:ext>
            </a:extLst>
          </p:cNvPr>
          <p:cNvSpPr txBox="1"/>
          <p:nvPr/>
        </p:nvSpPr>
        <p:spPr>
          <a:xfrm>
            <a:off x="442761" y="433137"/>
            <a:ext cx="6189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Merging two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42F3E9-811C-68CD-83D0-BED035932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20" y="1003878"/>
            <a:ext cx="8085714" cy="55047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950001-A7D3-BE98-D5C0-AF0C2F3CE919}"/>
              </a:ext>
            </a:extLst>
          </p:cNvPr>
          <p:cNvSpPr txBox="1"/>
          <p:nvPr/>
        </p:nvSpPr>
        <p:spPr>
          <a:xfrm>
            <a:off x="8415933" y="1559293"/>
            <a:ext cx="35578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finish the merge two branches, you need to switch to the main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merge the feature/change-password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see the pointers of the remote repo are one commit behind.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you need to push your changes to the remote repo. </a:t>
            </a:r>
          </a:p>
        </p:txBody>
      </p:sp>
    </p:spTree>
    <p:extLst>
      <p:ext uri="{BB962C8B-B14F-4D97-AF65-F5344CB8AC3E}">
        <p14:creationId xmlns:p14="http://schemas.microsoft.com/office/powerpoint/2010/main" val="33123423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740E2-77A9-D2E5-83DF-B965832A2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01" y="980455"/>
            <a:ext cx="8085714" cy="2914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0E071A-3E79-5592-43A8-8A06AD1965B2}"/>
              </a:ext>
            </a:extLst>
          </p:cNvPr>
          <p:cNvSpPr txBox="1"/>
          <p:nvPr/>
        </p:nvSpPr>
        <p:spPr>
          <a:xfrm>
            <a:off x="8598815" y="1309036"/>
            <a:ext cx="3269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pointers at both repos are pointing to the same location. </a:t>
            </a:r>
          </a:p>
        </p:txBody>
      </p:sp>
    </p:spTree>
    <p:extLst>
      <p:ext uri="{BB962C8B-B14F-4D97-AF65-F5344CB8AC3E}">
        <p14:creationId xmlns:p14="http://schemas.microsoft.com/office/powerpoint/2010/main" val="1587224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EE30C6-14FC-468C-12B4-A54A13137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6" y="2198231"/>
            <a:ext cx="2486030" cy="2461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74C4F4-79ED-31AA-11B7-1E9FB489E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234" y="2198231"/>
            <a:ext cx="2527069" cy="24615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5D0990-26FD-EA01-B3B3-11FAABB07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988" y="2198231"/>
            <a:ext cx="2531866" cy="2461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3FF2F-B976-A45C-C2EE-69B6C84AB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111" y="2198231"/>
            <a:ext cx="2527069" cy="246153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E719EF5-A5C1-FAD2-78DE-BADBBBC8C535}"/>
              </a:ext>
            </a:extLst>
          </p:cNvPr>
          <p:cNvSpPr/>
          <p:nvPr/>
        </p:nvSpPr>
        <p:spPr>
          <a:xfrm>
            <a:off x="3076577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E135C26-6399-EFA6-9389-B5D8B641BC88}"/>
              </a:ext>
            </a:extLst>
          </p:cNvPr>
          <p:cNvSpPr/>
          <p:nvPr/>
        </p:nvSpPr>
        <p:spPr>
          <a:xfrm>
            <a:off x="5885426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ED65591-7703-4B6D-53A1-0AE8B84919AA}"/>
              </a:ext>
            </a:extLst>
          </p:cNvPr>
          <p:cNvSpPr/>
          <p:nvPr/>
        </p:nvSpPr>
        <p:spPr>
          <a:xfrm>
            <a:off x="8682823" y="3248024"/>
            <a:ext cx="200522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324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EE8592-7219-794D-1745-152EFA40F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05" y="866677"/>
            <a:ext cx="8085714" cy="32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706187-1A1D-6089-DFE1-F12BF69FE629}"/>
              </a:ext>
            </a:extLst>
          </p:cNvPr>
          <p:cNvSpPr txBox="1"/>
          <p:nvPr/>
        </p:nvSpPr>
        <p:spPr>
          <a:xfrm>
            <a:off x="8560314" y="1242450"/>
            <a:ext cx="3413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you are done with the feature branch, you can delete it from the remote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feature branch is still in the local repo.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you will need to delete it too.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69DEA-89C7-1D69-1548-A6F511D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05" y="4192548"/>
            <a:ext cx="5790476" cy="14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05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0515B4-997A-41EF-A82C-2B57431F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2" y="129000"/>
            <a:ext cx="8257143" cy="660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EC47ED-6A2D-D647-F924-7B7FF3C3141B}"/>
              </a:ext>
            </a:extLst>
          </p:cNvPr>
          <p:cNvSpPr txBox="1"/>
          <p:nvPr/>
        </p:nvSpPr>
        <p:spPr>
          <a:xfrm>
            <a:off x="8406465" y="1251284"/>
            <a:ext cx="349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Kwak’s standpoint, to clean up the feature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00199F-114D-9840-8318-8F6062FDB5C7}"/>
              </a:ext>
            </a:extLst>
          </p:cNvPr>
          <p:cNvSpPr txBox="1"/>
          <p:nvPr/>
        </p:nvSpPr>
        <p:spPr>
          <a:xfrm>
            <a:off x="8406465" y="2098064"/>
            <a:ext cx="36362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 needs to switch to main,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Execute </a:t>
            </a:r>
            <a:r>
              <a:rPr lang="en-US" b="1" i="1" dirty="0">
                <a:solidFill>
                  <a:srgbClr val="92D050"/>
                </a:solidFill>
              </a:rPr>
              <a:t>pull</a:t>
            </a:r>
            <a:r>
              <a:rPr lang="en-US" dirty="0"/>
              <a:t> command to get up-to-date snapshot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Delete the local feature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clear the remote tracking branches using </a:t>
            </a:r>
            <a:r>
              <a:rPr lang="en-US" b="1" i="1" dirty="0">
                <a:solidFill>
                  <a:srgbClr val="92D050"/>
                </a:solidFill>
              </a:rPr>
              <a:t>prune</a:t>
            </a:r>
            <a:r>
              <a:rPr lang="en-US" dirty="0"/>
              <a:t> command.</a:t>
            </a:r>
          </a:p>
        </p:txBody>
      </p:sp>
    </p:spTree>
    <p:extLst>
      <p:ext uri="{BB962C8B-B14F-4D97-AF65-F5344CB8AC3E}">
        <p14:creationId xmlns:p14="http://schemas.microsoft.com/office/powerpoint/2010/main" val="3462206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6020AF-8904-2EF0-587D-A857994CA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47" y="1106231"/>
            <a:ext cx="8287604" cy="52260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4F7B6-4EC5-A977-703D-C45ABDE622E1}"/>
              </a:ext>
            </a:extLst>
          </p:cNvPr>
          <p:cNvSpPr txBox="1"/>
          <p:nvPr/>
        </p:nvSpPr>
        <p:spPr>
          <a:xfrm>
            <a:off x="9375006" y="1665171"/>
            <a:ext cx="213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the feature branch was removed. </a:t>
            </a:r>
          </a:p>
        </p:txBody>
      </p:sp>
    </p:spTree>
    <p:extLst>
      <p:ext uri="{BB962C8B-B14F-4D97-AF65-F5344CB8AC3E}">
        <p14:creationId xmlns:p14="http://schemas.microsoft.com/office/powerpoint/2010/main" val="42360024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1414A-B9C6-D00B-838A-E191A52DA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C50BF6-27D4-57A3-656E-2CA6D14B6E4D}"/>
              </a:ext>
            </a:extLst>
          </p:cNvPr>
          <p:cNvSpPr txBox="1"/>
          <p:nvPr/>
        </p:nvSpPr>
        <p:spPr>
          <a:xfrm>
            <a:off x="904775" y="1405288"/>
            <a:ext cx="8248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Kwak wants to work on a new feature…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A64439-ECF9-2EE8-AFE9-9845A5D62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45" y="1989020"/>
            <a:ext cx="6571429" cy="1219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051BF5-770A-834E-8BEA-E694BA35B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5" y="3208068"/>
            <a:ext cx="7055318" cy="16735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36DCAC-0E36-CAC3-E4CF-FD030F1C87D9}"/>
              </a:ext>
            </a:extLst>
          </p:cNvPr>
          <p:cNvSpPr txBox="1"/>
          <p:nvPr/>
        </p:nvSpPr>
        <p:spPr>
          <a:xfrm>
            <a:off x="7714263" y="2079057"/>
            <a:ext cx="3941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CDC8E-603C-D1BD-26F4-C76D6D14B8D2}"/>
              </a:ext>
            </a:extLst>
          </p:cNvPr>
          <p:cNvSpPr txBox="1"/>
          <p:nvPr/>
        </p:nvSpPr>
        <p:spPr>
          <a:xfrm>
            <a:off x="7714263" y="3559369"/>
            <a:ext cx="394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file on the branch and commit. </a:t>
            </a:r>
          </a:p>
        </p:txBody>
      </p:sp>
    </p:spTree>
    <p:extLst>
      <p:ext uri="{BB962C8B-B14F-4D97-AF65-F5344CB8AC3E}">
        <p14:creationId xmlns:p14="http://schemas.microsoft.com/office/powerpoint/2010/main" val="28709878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F05C8-1A83-8A28-E071-168E0C19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26" y="1879583"/>
            <a:ext cx="8180952" cy="28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9BEFA0-5345-2B8B-92AE-97D61DF9DD3B}"/>
              </a:ext>
            </a:extLst>
          </p:cNvPr>
          <p:cNvSpPr txBox="1"/>
          <p:nvPr/>
        </p:nvSpPr>
        <p:spPr>
          <a:xfrm>
            <a:off x="8473178" y="2317710"/>
            <a:ext cx="3521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push the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case, you have to use ‘–u’ option</a:t>
            </a:r>
          </a:p>
        </p:txBody>
      </p:sp>
    </p:spTree>
    <p:extLst>
      <p:ext uri="{BB962C8B-B14F-4D97-AF65-F5344CB8AC3E}">
        <p14:creationId xmlns:p14="http://schemas.microsoft.com/office/powerpoint/2010/main" val="17051948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876FBF-B90E-221C-A95A-71539F0BE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28" y="1435094"/>
            <a:ext cx="7352350" cy="4636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94073B-687E-1E5E-B3DB-9A109E3441CA}"/>
              </a:ext>
            </a:extLst>
          </p:cNvPr>
          <p:cNvSpPr txBox="1"/>
          <p:nvPr/>
        </p:nvSpPr>
        <p:spPr>
          <a:xfrm>
            <a:off x="8412479" y="3105834"/>
            <a:ext cx="3118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branch is created. </a:t>
            </a:r>
          </a:p>
        </p:txBody>
      </p:sp>
    </p:spTree>
    <p:extLst>
      <p:ext uri="{BB962C8B-B14F-4D97-AF65-F5344CB8AC3E}">
        <p14:creationId xmlns:p14="http://schemas.microsoft.com/office/powerpoint/2010/main" val="24318985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12FA4-F3BF-D7F3-73E7-2548776A0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61" y="1050083"/>
            <a:ext cx="5478304" cy="3454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0505D4-73B1-2B84-CE04-9DDE69A85330}"/>
              </a:ext>
            </a:extLst>
          </p:cNvPr>
          <p:cNvSpPr txBox="1"/>
          <p:nvPr/>
        </p:nvSpPr>
        <p:spPr>
          <a:xfrm>
            <a:off x="6096000" y="972152"/>
            <a:ext cx="5127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click ‘New pull request’, it will compare two branches and show the differences. </a:t>
            </a:r>
          </a:p>
          <a:p>
            <a:r>
              <a:rPr lang="en-US" dirty="0"/>
              <a:t>If there is no conflict, it will display “There branches can be automatically merged.”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2F18C-8180-ED00-8E32-1F24E17BC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258" y="2666662"/>
            <a:ext cx="6211711" cy="3917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961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D1E3D-922F-156A-D6FE-ED079B1DE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898" y="1184837"/>
            <a:ext cx="7881739" cy="497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51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EA788-14B3-5F55-16A4-CD1BEA650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44" y="1358092"/>
            <a:ext cx="7599999" cy="4792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FD34D-9B5E-345C-4040-21F0AC0A97A8}"/>
              </a:ext>
            </a:extLst>
          </p:cNvPr>
          <p:cNvSpPr txBox="1"/>
          <p:nvPr/>
        </p:nvSpPr>
        <p:spPr>
          <a:xfrm>
            <a:off x="8450981" y="2544171"/>
            <a:ext cx="32822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pull request, ask another team member to review the merge. </a:t>
            </a:r>
          </a:p>
          <a:p>
            <a:endParaRPr lang="en-US" dirty="0"/>
          </a:p>
          <a:p>
            <a:r>
              <a:rPr lang="en-US" dirty="0"/>
              <a:t>** Kwak should have created this request. But doesn’t really matter. </a:t>
            </a:r>
          </a:p>
        </p:txBody>
      </p:sp>
    </p:spTree>
    <p:extLst>
      <p:ext uri="{BB962C8B-B14F-4D97-AF65-F5344CB8AC3E}">
        <p14:creationId xmlns:p14="http://schemas.microsoft.com/office/powerpoint/2010/main" val="7945806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2D8B3-6A03-36D1-88AF-220F58423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7" y="1284685"/>
            <a:ext cx="8912878" cy="51745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BA0490-74B1-E6E7-65BA-41B0F468BEC7}"/>
              </a:ext>
            </a:extLst>
          </p:cNvPr>
          <p:cNvSpPr txBox="1"/>
          <p:nvPr/>
        </p:nvSpPr>
        <p:spPr>
          <a:xfrm>
            <a:off x="9211377" y="1722922"/>
            <a:ext cx="2656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requested team member logs in, he will see the request and can add his review. </a:t>
            </a:r>
          </a:p>
        </p:txBody>
      </p:sp>
    </p:spTree>
    <p:extLst>
      <p:ext uri="{BB962C8B-B14F-4D97-AF65-F5344CB8AC3E}">
        <p14:creationId xmlns:p14="http://schemas.microsoft.com/office/powerpoint/2010/main" val="780310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6C97-9E44-9A14-264F-FBDAD21A4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Repository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3D545-94A7-DC6A-8ABF-AFF2A1A605F0}"/>
              </a:ext>
            </a:extLst>
          </p:cNvPr>
          <p:cNvSpPr txBox="1"/>
          <p:nvPr/>
        </p:nvSpPr>
        <p:spPr>
          <a:xfrm>
            <a:off x="838200" y="1662069"/>
            <a:ext cx="7258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to github.com, create an account and login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2F638-0C89-F863-1210-5F141FBAE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87" y="2312186"/>
            <a:ext cx="7563122" cy="3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6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B58BFB-3912-1616-B12C-269D56E5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41" y="1149583"/>
            <a:ext cx="8415574" cy="488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62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2F5E7-04D6-F03D-C30A-1A4C7C5C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48" y="870449"/>
            <a:ext cx="6160248" cy="3576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AB45CC-C0F2-DD91-E68F-62074F3E8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94" y="2258226"/>
            <a:ext cx="7241290" cy="42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857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45B073-048F-6E4B-9137-83482FBE6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34" y="1312590"/>
            <a:ext cx="8180952" cy="4733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740153-FEAD-7A7B-D2BA-692FA0DFC33C}"/>
              </a:ext>
            </a:extLst>
          </p:cNvPr>
          <p:cNvSpPr txBox="1"/>
          <p:nvPr/>
        </p:nvSpPr>
        <p:spPr>
          <a:xfrm>
            <a:off x="9028497" y="1819175"/>
            <a:ext cx="2772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Kwak makes necessary changes and pushes again. </a:t>
            </a:r>
          </a:p>
        </p:txBody>
      </p:sp>
    </p:spTree>
    <p:extLst>
      <p:ext uri="{BB962C8B-B14F-4D97-AF65-F5344CB8AC3E}">
        <p14:creationId xmlns:p14="http://schemas.microsoft.com/office/powerpoint/2010/main" val="16491920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268535-C344-E99D-C67E-C4F9DD5B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2" y="1175212"/>
            <a:ext cx="9071208" cy="4873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7743C-5F10-1835-F956-C3A52EC9F916}"/>
              </a:ext>
            </a:extLst>
          </p:cNvPr>
          <p:cNvSpPr txBox="1"/>
          <p:nvPr/>
        </p:nvSpPr>
        <p:spPr>
          <a:xfrm>
            <a:off x="9586762" y="2464067"/>
            <a:ext cx="2117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ask review again. </a:t>
            </a:r>
          </a:p>
        </p:txBody>
      </p:sp>
    </p:spTree>
    <p:extLst>
      <p:ext uri="{BB962C8B-B14F-4D97-AF65-F5344CB8AC3E}">
        <p14:creationId xmlns:p14="http://schemas.microsoft.com/office/powerpoint/2010/main" val="239511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B9D3D6-32AE-E216-BB78-EBCBAFADD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20" y="150642"/>
            <a:ext cx="5894980" cy="3422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8C725-2C0D-46D7-DAC9-23902A4C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394" y="2208360"/>
            <a:ext cx="7376046" cy="428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313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39F19-4556-7608-E323-28C054945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96" y="1020274"/>
            <a:ext cx="8980952" cy="3161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48D594-A8E0-2207-4A32-E27E7450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7" y="4285864"/>
            <a:ext cx="3819048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74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7F8B68-9E46-E255-862F-65B000D2D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28" y="405191"/>
            <a:ext cx="8435940" cy="45319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36E68-2653-A1D5-EBDA-53E4FFFD7A1F}"/>
              </a:ext>
            </a:extLst>
          </p:cNvPr>
          <p:cNvSpPr txBox="1"/>
          <p:nvPr/>
        </p:nvSpPr>
        <p:spPr>
          <a:xfrm>
            <a:off x="721894" y="5245769"/>
            <a:ext cx="843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review process is done, someone (usually not the person who initiated this branch) creates this Merge pull request.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79FD0-A2C5-29FB-E244-4CA2E0B90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91" y="1342904"/>
            <a:ext cx="5586989" cy="18716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7E1C64-7BA4-402B-926C-1E5D87977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252" y="3643456"/>
            <a:ext cx="5728324" cy="91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811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0F574C-A3AE-4765-DC17-EF863EC7D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15" y="745314"/>
            <a:ext cx="8152381" cy="57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A3625A-93F5-96AC-FB83-4034B9E04B8B}"/>
              </a:ext>
            </a:extLst>
          </p:cNvPr>
          <p:cNvSpPr txBox="1"/>
          <p:nvPr/>
        </p:nvSpPr>
        <p:spPr>
          <a:xfrm>
            <a:off x="8826366" y="1626669"/>
            <a:ext cx="282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Kwak’s computer,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42689-40FD-0FB4-4474-8CA0A0236191}"/>
              </a:ext>
            </a:extLst>
          </p:cNvPr>
          <p:cNvSpPr txBox="1"/>
          <p:nvPr/>
        </p:nvSpPr>
        <p:spPr>
          <a:xfrm>
            <a:off x="8826366" y="2300801"/>
            <a:ext cx="28298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main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Pull the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see the feature branch was successfully merged to main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longer need the feature branch. So, delete it.</a:t>
            </a:r>
          </a:p>
        </p:txBody>
      </p:sp>
    </p:spTree>
    <p:extLst>
      <p:ext uri="{BB962C8B-B14F-4D97-AF65-F5344CB8AC3E}">
        <p14:creationId xmlns:p14="http://schemas.microsoft.com/office/powerpoint/2010/main" val="17755284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BDD4B8-CD10-A56E-813E-1C0E78F06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64" y="1584525"/>
            <a:ext cx="8152381" cy="42857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A6DFB2-D445-88AA-3D31-17CCB98691FD}"/>
              </a:ext>
            </a:extLst>
          </p:cNvPr>
          <p:cNvSpPr txBox="1"/>
          <p:nvPr/>
        </p:nvSpPr>
        <p:spPr>
          <a:xfrm>
            <a:off x="8604985" y="1713297"/>
            <a:ext cx="3261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the feature branch from the local repo and remote tracking branches. </a:t>
            </a:r>
          </a:p>
        </p:txBody>
      </p:sp>
    </p:spTree>
    <p:extLst>
      <p:ext uri="{BB962C8B-B14F-4D97-AF65-F5344CB8AC3E}">
        <p14:creationId xmlns:p14="http://schemas.microsoft.com/office/powerpoint/2010/main" val="38217624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8657D-C0D0-921F-B30F-CE4546E5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Resolving Conflicts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07B53-9FA8-B82B-B76B-4EF8F6B87963}"/>
              </a:ext>
            </a:extLst>
          </p:cNvPr>
          <p:cNvSpPr txBox="1"/>
          <p:nvPr/>
        </p:nvSpPr>
        <p:spPr>
          <a:xfrm>
            <a:off x="646111" y="1309036"/>
            <a:ext cx="8268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Kwak started a new branch to work on some other features.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72FE38-CD40-5B4D-2222-02857CC41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22" y="1853248"/>
            <a:ext cx="6497548" cy="48619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FCC3F-9C49-909A-4A68-FFD814F9ECAD}"/>
              </a:ext>
            </a:extLst>
          </p:cNvPr>
          <p:cNvSpPr txBox="1"/>
          <p:nvPr/>
        </p:nvSpPr>
        <p:spPr>
          <a:xfrm>
            <a:off x="7468481" y="2310063"/>
            <a:ext cx="43994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he created a new branch named ‘feature/logout’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Added a new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Made a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Pushed to remote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12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0745-212F-E3A2-0544-735588189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GitHub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CDE4C-0DBC-1DC2-B645-D53C2C7B9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992563" cy="4195481"/>
          </a:xfrm>
        </p:spPr>
        <p:txBody>
          <a:bodyPr/>
          <a:lstStyle/>
          <a:p>
            <a:r>
              <a:rPr lang="en-US" dirty="0"/>
              <a:t>Create a new repository named ‘Mars’</a:t>
            </a:r>
          </a:p>
          <a:p>
            <a:r>
              <a:rPr lang="en-US" dirty="0"/>
              <a:t>Choose ‘Public’</a:t>
            </a:r>
          </a:p>
          <a:p>
            <a:r>
              <a:rPr lang="en-US" dirty="0"/>
              <a:t>Check ‘Add a README file’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C4F6E-5CBD-B70F-8B2B-35AF22144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57" y="1733928"/>
            <a:ext cx="4985893" cy="42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0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E486DC-3792-FB4D-579C-519B801F4BCA}"/>
              </a:ext>
            </a:extLst>
          </p:cNvPr>
          <p:cNvSpPr txBox="1"/>
          <p:nvPr/>
        </p:nvSpPr>
        <p:spPr>
          <a:xfrm>
            <a:off x="9115125" y="1722922"/>
            <a:ext cx="2320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Therefore, new branch is created in the remote repo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7B794-BA20-DC7A-04E7-CDC0ACCA9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48" y="1082205"/>
            <a:ext cx="8365270" cy="48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883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CEFD9-AF55-6A00-012F-B38DFFF53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05" y="1109451"/>
            <a:ext cx="8257143" cy="5447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07B81-7226-0C55-DE5F-6FE4470BE626}"/>
              </a:ext>
            </a:extLst>
          </p:cNvPr>
          <p:cNvSpPr txBox="1"/>
          <p:nvPr/>
        </p:nvSpPr>
        <p:spPr>
          <a:xfrm>
            <a:off x="8547234" y="1694046"/>
            <a:ext cx="34387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Kwak switched to main and modify the same, file1.txt, made a commit and pushed the changes, which will create a conflict.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because the master and the new feature branches have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Kwak wants to move forward and starts pull request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5278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46376-0CD1-57E9-0A09-C5EA8AF3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00" y="754947"/>
            <a:ext cx="6541568" cy="37978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D5F16B-942C-3893-1E83-0EE1B370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167" y="2458619"/>
            <a:ext cx="6914033" cy="4014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86324E-FBD9-45F2-7305-EEB0F5CD6C4C}"/>
              </a:ext>
            </a:extLst>
          </p:cNvPr>
          <p:cNvSpPr txBox="1"/>
          <p:nvPr/>
        </p:nvSpPr>
        <p:spPr>
          <a:xfrm>
            <a:off x="7363326" y="1222408"/>
            <a:ext cx="4100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Kwak makes a pull request, he will get a conflict error. </a:t>
            </a:r>
          </a:p>
        </p:txBody>
      </p:sp>
    </p:spTree>
    <p:extLst>
      <p:ext uri="{BB962C8B-B14F-4D97-AF65-F5344CB8AC3E}">
        <p14:creationId xmlns:p14="http://schemas.microsoft.com/office/powerpoint/2010/main" val="22844872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9FF5DB-917D-9243-D6E5-94EAA87F1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71" y="1284335"/>
            <a:ext cx="7768423" cy="4510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E2426D-BCEA-F23C-6BCB-ABF8E4C3283E}"/>
              </a:ext>
            </a:extLst>
          </p:cNvPr>
          <p:cNvSpPr txBox="1"/>
          <p:nvPr/>
        </p:nvSpPr>
        <p:spPr>
          <a:xfrm>
            <a:off x="8662737" y="1809549"/>
            <a:ext cx="26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Kwak continues to make a pull request.</a:t>
            </a:r>
          </a:p>
        </p:txBody>
      </p:sp>
    </p:spTree>
    <p:extLst>
      <p:ext uri="{BB962C8B-B14F-4D97-AF65-F5344CB8AC3E}">
        <p14:creationId xmlns:p14="http://schemas.microsoft.com/office/powerpoint/2010/main" val="29948948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15935-F929-F1ED-B372-6763654923E6}"/>
              </a:ext>
            </a:extLst>
          </p:cNvPr>
          <p:cNvSpPr txBox="1"/>
          <p:nvPr/>
        </p:nvSpPr>
        <p:spPr>
          <a:xfrm>
            <a:off x="8893744" y="1953929"/>
            <a:ext cx="2983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he gets this.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C58F8A-6A52-089D-EF87-BFA83BAAB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39" y="1505716"/>
            <a:ext cx="8481325" cy="4923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8ACB25-3452-5A19-049A-B35216306144}"/>
              </a:ext>
            </a:extLst>
          </p:cNvPr>
          <p:cNvSpPr txBox="1"/>
          <p:nvPr/>
        </p:nvSpPr>
        <p:spPr>
          <a:xfrm>
            <a:off x="8893744" y="3598363"/>
            <a:ext cx="2983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someone needs to resolve these conflicts and merge them manually. </a:t>
            </a:r>
          </a:p>
        </p:txBody>
      </p:sp>
    </p:spTree>
    <p:extLst>
      <p:ext uri="{BB962C8B-B14F-4D97-AF65-F5344CB8AC3E}">
        <p14:creationId xmlns:p14="http://schemas.microsoft.com/office/powerpoint/2010/main" val="30007268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F1D58-34F6-DA16-935A-A0519C3A0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29" y="405190"/>
            <a:ext cx="4656594" cy="250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15088-2D38-844D-85E2-A17FA26BC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521" y="1646384"/>
            <a:ext cx="5375107" cy="2887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337D57-000B-BD75-573E-33384EF1B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52518"/>
            <a:ext cx="5557987" cy="2985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6B1118-12AB-8E18-7D30-18D22ED0AEF3}"/>
              </a:ext>
            </a:extLst>
          </p:cNvPr>
          <p:cNvSpPr txBox="1"/>
          <p:nvPr/>
        </p:nvSpPr>
        <p:spPr>
          <a:xfrm>
            <a:off x="693019" y="4735629"/>
            <a:ext cx="443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Someone needs to resolve the conflicts and mark as resolved. </a:t>
            </a:r>
          </a:p>
        </p:txBody>
      </p:sp>
    </p:spTree>
    <p:extLst>
      <p:ext uri="{BB962C8B-B14F-4D97-AF65-F5344CB8AC3E}">
        <p14:creationId xmlns:p14="http://schemas.microsoft.com/office/powerpoint/2010/main" val="3176501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ADF084-65D2-7151-AB69-E1AD8263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9" y="269483"/>
            <a:ext cx="6340758" cy="3406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F11D27-70DF-B83E-949F-9C3ECD55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733" y="1636760"/>
            <a:ext cx="6197425" cy="3329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1B1670-F696-D0EA-7908-4E67E701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160" y="3305792"/>
            <a:ext cx="5865996" cy="315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9099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8D74A-833B-B09A-AA11-A8688DBEF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76" y="636197"/>
            <a:ext cx="6645342" cy="3570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21D6E-367B-7237-B1CC-2C8DEE317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661" y="1198317"/>
            <a:ext cx="5882025" cy="48292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CBBD8C-5946-0D09-7F50-89C53A2DA80A}"/>
              </a:ext>
            </a:extLst>
          </p:cNvPr>
          <p:cNvSpPr txBox="1"/>
          <p:nvPr/>
        </p:nvSpPr>
        <p:spPr>
          <a:xfrm>
            <a:off x="606392" y="4745255"/>
            <a:ext cx="47163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Kwak needs to pull again and removes the feature branch from local and remote tracking branches</a:t>
            </a:r>
          </a:p>
        </p:txBody>
      </p:sp>
    </p:spTree>
    <p:extLst>
      <p:ext uri="{BB962C8B-B14F-4D97-AF65-F5344CB8AC3E}">
        <p14:creationId xmlns:p14="http://schemas.microsoft.com/office/powerpoint/2010/main" val="20040153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92B9-E876-59B9-77E5-2927ABC08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753510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5215-A722-1708-7222-D51A2C63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454836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8D6B93-5AAB-1EE9-6591-13AD47CC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86" y="666750"/>
            <a:ext cx="5777458" cy="4371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AF666E-211C-2109-0BF0-B5385BFB2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099" y="666750"/>
            <a:ext cx="6075215" cy="3395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BDC755-0731-1F95-14F2-4A6AA110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34103"/>
            <a:ext cx="5711560" cy="349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9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8A62B-B8A6-9712-834F-5868A638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Collaborators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96F9C-B6C8-9CBD-59AC-76F08ABEE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15" y="1853248"/>
            <a:ext cx="7761774" cy="4019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A9C02D-1F3B-6CE9-2CFC-44C0AA2A1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071" y="1460645"/>
            <a:ext cx="4216818" cy="1793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A9196D-45F7-FDF8-4CC5-A62661565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1669" y="3569695"/>
            <a:ext cx="2887840" cy="269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252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466</TotalTime>
  <Words>1548</Words>
  <Application>Microsoft Office PowerPoint</Application>
  <PresentationFormat>Widescreen</PresentationFormat>
  <Paragraphs>163</Paragraphs>
  <Slides>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3" baseType="lpstr">
      <vt:lpstr>Arial</vt:lpstr>
      <vt:lpstr>Century Gothic</vt:lpstr>
      <vt:lpstr>Wingdings 3</vt:lpstr>
      <vt:lpstr>Ion</vt:lpstr>
      <vt:lpstr>Collaboration</vt:lpstr>
      <vt:lpstr>Content</vt:lpstr>
      <vt:lpstr>Workflows</vt:lpstr>
      <vt:lpstr>Real-World Scenario</vt:lpstr>
      <vt:lpstr>PowerPoint Presentation</vt:lpstr>
      <vt:lpstr>Creating a GitHub Repository</vt:lpstr>
      <vt:lpstr>Creating a GitHub Repository</vt:lpstr>
      <vt:lpstr>PowerPoint Presentation</vt:lpstr>
      <vt:lpstr>Adding Collaborators</vt:lpstr>
      <vt:lpstr>PowerPoint Presentation</vt:lpstr>
      <vt:lpstr>Cloning a Repository</vt:lpstr>
      <vt:lpstr>PowerPoint Presentation</vt:lpstr>
      <vt:lpstr>PowerPoint Presentation</vt:lpstr>
      <vt:lpstr>Fetching</vt:lpstr>
      <vt:lpstr>PowerPoint Presentation</vt:lpstr>
      <vt:lpstr>PowerPoint Presentation</vt:lpstr>
      <vt:lpstr>PowerPoint Presentation</vt:lpstr>
      <vt:lpstr>Pulling = Fetch + Merge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Pushing</vt:lpstr>
      <vt:lpstr>PowerPoint Presentation</vt:lpstr>
      <vt:lpstr>Create a personal access token</vt:lpstr>
      <vt:lpstr>PowerPoint Presentation</vt:lpstr>
      <vt:lpstr>Push can be rejected</vt:lpstr>
      <vt:lpstr>In that case, </vt:lpstr>
      <vt:lpstr>Sharing Tags</vt:lpstr>
      <vt:lpstr>PowerPoint Presentation</vt:lpstr>
      <vt:lpstr>PowerPoint Presentation</vt:lpstr>
      <vt:lpstr>Releases</vt:lpstr>
      <vt:lpstr>PowerPoint Presentation</vt:lpstr>
      <vt:lpstr>Sharing Branches</vt:lpstr>
      <vt:lpstr>PowerPoint Presentation</vt:lpstr>
      <vt:lpstr>PowerPoint Presentation</vt:lpstr>
      <vt:lpstr>You can delete remote branches</vt:lpstr>
      <vt:lpstr>PowerPoint Presentation</vt:lpstr>
      <vt:lpstr>Collaboration Workflow</vt:lpstr>
      <vt:lpstr>PowerPoint Presentation</vt:lpstr>
      <vt:lpstr>PowerPoint Presentation</vt:lpstr>
      <vt:lpstr>Collaborator</vt:lpstr>
      <vt:lpstr>PowerPoint Presentation</vt:lpstr>
      <vt:lpstr>PowerPoint Presentation</vt:lpstr>
      <vt:lpstr>From your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Pull Requests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Resolving Conflicts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Collaboration</dc:title>
  <dc:creator>Kwak, Myungjae</dc:creator>
  <cp:lastModifiedBy>Kwak, Myungjae</cp:lastModifiedBy>
  <cp:revision>3</cp:revision>
  <dcterms:created xsi:type="dcterms:W3CDTF">2024-07-21T15:31:54Z</dcterms:created>
  <dcterms:modified xsi:type="dcterms:W3CDTF">2024-07-21T23:18:26Z</dcterms:modified>
</cp:coreProperties>
</file>